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8C79C5D-2A6F-F04D-97DA-BEF2467B64E4}" type="datetimeFigureOut">
              <a:rPr lang="en-US" smtClean="0"/>
              <a:pPr/>
              <a:t>10/17/2017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DFA1846-DA80-1C48-A609-854EA85C59AD}" type="datetimeFigureOut">
              <a:rPr lang="en-US" smtClean="0"/>
              <a:pPr/>
              <a:t>10/17/2017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BF54567-0DE4-3F47-BF90-CB84690072F9}" type="datetimeFigureOut">
              <a:rPr lang="en-US" smtClean="0"/>
              <a:pPr/>
              <a:t>10/17/2017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6C52C72-DE31-F449-A4ED-4C594FD91407}" type="datetimeFigureOut">
              <a:rPr lang="en-US" smtClean="0"/>
              <a:pPr/>
              <a:t>10/17/2017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D62726E-379B-B349-9EED-81ED093FA806}" type="datetimeFigureOut">
              <a:rPr lang="en-US" smtClean="0"/>
              <a:pPr/>
              <a:t>10/17/2017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DFA1846-DA80-1C48-A609-854EA85C59AD}" type="datetimeFigureOut">
              <a:rPr lang="en-US" smtClean="0"/>
              <a:pPr/>
              <a:t>10/17/2017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7302355-E14B-8545-A8F8-0FE83CC9D524}" type="datetimeFigureOut">
              <a:rPr lang="en-US" smtClean="0"/>
              <a:pPr/>
              <a:t>10/17/2017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2640F58-564D-2B4F-AE67-E407BA4FCF45}" type="datetimeFigureOut">
              <a:rPr lang="en-US" smtClean="0"/>
              <a:pPr/>
              <a:t>10/17/2017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13A34C8-038E-2045-AF43-DF7DBB8E0E9E}" type="datetimeFigureOut">
              <a:rPr lang="en-US" smtClean="0"/>
              <a:pPr/>
              <a:t>10/17/2017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818C68F-D26B-8F47-958C-23B49CF8A634}" type="datetimeFigureOut">
              <a:rPr lang="en-US" smtClean="0"/>
              <a:pPr/>
              <a:t>10/17/2017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0DF5E60-9974-AC48-9591-99C2BB44B7CF}" type="datetimeFigureOut">
              <a:rPr lang="en-US" smtClean="0"/>
              <a:pPr/>
              <a:t>10/17/2017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8C79C5D-2A6F-F04D-97DA-BEF2467B64E4}" type="datetimeFigureOut">
              <a:rPr lang="en-US" smtClean="0"/>
              <a:pPr/>
              <a:t>10/17/2017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10/17/2017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lpfooter.com/" TargetMode="External"/><Relationship Id="rId2" Type="http://schemas.openxmlformats.org/officeDocument/2006/relationships/hyperlink" Target="mailto:alucard263096@126.com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8D1CF-999C-47FB-88A3-A98BA5AF7E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小程序小简介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6255A-76FD-40BE-AC95-D884EC0C4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带你快速进入小程序入门，爆发创意制作小程序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7901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3F7D26C8-96ED-46E3-BD94-C1608C54C3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13EEA0A9-F720-41ED-8EBA-2A10A664F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ounded Rectangle 17">
            <a:extLst>
              <a:ext uri="{FF2B5EF4-FFF2-40B4-BE49-F238E27FC236}">
                <a16:creationId xmlns:a16="http://schemas.microsoft.com/office/drawing/2014/main" id="{03B27569-6089-4DC0-93E0-F3F6E1E93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95B1238-D93E-4AEE-A321-6028040872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683" r="-3" b="-3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FCCF078-B3CE-4A35-8BCB-E17A5AA1D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3200" b="1" dirty="0">
                <a:latin typeface="+mj-lt"/>
                <a:ea typeface="+mj-ea"/>
              </a:rPr>
              <a:t>如何转发小程序</a:t>
            </a:r>
            <a:endParaRPr lang="en-US" altLang="zh-CN" sz="3200" b="1" dirty="0">
              <a:latin typeface="+mj-lt"/>
              <a:ea typeface="+mj-ea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93A5CC-B801-4217-96B7-2E2912802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3" y="2413000"/>
            <a:ext cx="3404372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zh-CN" altLang="en-US" sz="1600" dirty="0">
                <a:latin typeface="+mn-lt"/>
                <a:ea typeface="+mn-ea"/>
              </a:rPr>
              <a:t>新增素材</a:t>
            </a:r>
            <a:endParaRPr lang="en-US" altLang="zh-CN" sz="1600" dirty="0">
              <a:latin typeface="+mn-lt"/>
              <a:ea typeface="+mn-ea"/>
            </a:endParaRPr>
          </a:p>
          <a:p>
            <a:pPr>
              <a:buFont typeface="Wingdings 2" charset="2"/>
              <a:buChar char=""/>
            </a:pPr>
            <a:r>
              <a:rPr lang="zh-CN" altLang="en-US" sz="1600" dirty="0">
                <a:latin typeface="+mn-lt"/>
                <a:ea typeface="+mn-ea"/>
              </a:rPr>
              <a:t>按右图绑定小程序</a:t>
            </a:r>
            <a:endParaRPr lang="en-US" altLang="zh-CN" sz="16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9848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743172-17A8-4FA4-8434-B813E03B76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Content Placeholder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6A269FD-B968-43DF-A67D-B8FFE124D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96345" y="643465"/>
            <a:ext cx="3036316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86B27C5-72DC-4EFB-843E-35996F6F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4400"/>
              <a:t>案例分享</a:t>
            </a:r>
            <a:br>
              <a:rPr lang="en-US" altLang="zh-CN" sz="4400"/>
            </a:br>
            <a:br>
              <a:rPr lang="en-US" altLang="zh-CN" sz="4400"/>
            </a:br>
            <a:r>
              <a:rPr lang="zh-CN" altLang="en-US" sz="4400"/>
              <a:t>公司介绍类：附近特性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A7740F-45E0-4FF5-BDF4-21311555C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1514" y="457198"/>
            <a:ext cx="3444211" cy="13430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1800" kern="1200">
                <a:solidFill>
                  <a:srgbClr val="FFFFFF"/>
                </a:solidFill>
              </a:rPr>
              <a:t>最多的</a:t>
            </a:r>
            <a:r>
              <a:rPr lang="en-US" altLang="zh-CN" sz="1800" kern="1200">
                <a:solidFill>
                  <a:srgbClr val="FFFFFF"/>
                </a:solidFill>
              </a:rPr>
              <a:t>APP</a:t>
            </a:r>
            <a:r>
              <a:rPr lang="zh-CN" altLang="en-US" sz="1800" kern="1200">
                <a:solidFill>
                  <a:srgbClr val="FFFFFF"/>
                </a:solidFill>
              </a:rPr>
              <a:t>，企业介绍</a:t>
            </a:r>
          </a:p>
        </p:txBody>
      </p:sp>
    </p:spTree>
    <p:extLst>
      <p:ext uri="{BB962C8B-B14F-4D97-AF65-F5344CB8AC3E}">
        <p14:creationId xmlns:p14="http://schemas.microsoft.com/office/powerpoint/2010/main" val="2297415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743172-17A8-4FA4-8434-B813E03B76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8E9E254-4DD8-49BD-B216-F98C68566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81976" y="643465"/>
            <a:ext cx="6065053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FDCAA1-1EDB-44C0-8EEF-67605C68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4400" dirty="0"/>
              <a:t>公司产品展示类</a:t>
            </a:r>
            <a:br>
              <a:rPr lang="en-US" altLang="zh-CN" sz="4400" dirty="0"/>
            </a:br>
            <a:br>
              <a:rPr lang="en-US" altLang="zh-CN" sz="4400" dirty="0"/>
            </a:br>
            <a:r>
              <a:rPr lang="zh-CN" altLang="en-US" sz="4400" dirty="0"/>
              <a:t>微信客服特性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7097D-82B3-461C-A511-B3AE90153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4208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74F1F8-962D-4FF5-B378-D9D2FFDFD2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896681"/>
            <a:ext cx="12188952" cy="1961319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01CDB4-05E2-481A-9165-2455B6FE22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93C43E0F-EC0A-4928-BA40-42313C0996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53D9768-BA9B-4D19-8780-3735F2F58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118" y="1746128"/>
            <a:ext cx="5630441" cy="333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72BE52-50E9-4C75-AFF4-3F04E98B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5000">
                <a:latin typeface="+mj-lt"/>
                <a:ea typeface="+mj-ea"/>
              </a:rPr>
              <a:t>商城类</a:t>
            </a:r>
            <a:br>
              <a:rPr lang="en-US" altLang="zh-CN" sz="5000">
                <a:latin typeface="+mj-lt"/>
                <a:ea typeface="+mj-ea"/>
              </a:rPr>
            </a:br>
            <a:br>
              <a:rPr lang="en-US" altLang="zh-CN" sz="5000">
                <a:latin typeface="+mj-lt"/>
                <a:ea typeface="+mj-ea"/>
              </a:rPr>
            </a:br>
            <a:r>
              <a:rPr lang="zh-CN" altLang="en-US" sz="5000">
                <a:latin typeface="+mj-lt"/>
                <a:ea typeface="+mj-ea"/>
              </a:rPr>
              <a:t>京东、淘宝、拼多多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E41C6-99BD-4661-93E3-294ECE348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0001" y="5280847"/>
            <a:ext cx="3211393" cy="7856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阉割版的</a:t>
            </a:r>
            <a:r>
              <a:rPr lang="en-US" altLang="zh-CN" sz="1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133768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674F1F8-962D-4FF5-B378-D9D2FFDFD2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896681"/>
            <a:ext cx="12188952" cy="1961319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01CDB4-05E2-481A-9165-2455B6FE22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93C43E0F-EC0A-4928-BA40-42313C09961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497445AC-CAEC-4E3C-9BC0-F18723B01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0725" y="1251276"/>
            <a:ext cx="2433227" cy="4325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FD8BD3-DEB8-4E8B-A45D-F858A0AF0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5400">
                <a:latin typeface="+mj-lt"/>
                <a:ea typeface="+mj-ea"/>
              </a:rPr>
              <a:t>工具类</a:t>
            </a:r>
            <a:br>
              <a:rPr lang="en-US" altLang="zh-CN" sz="5400">
                <a:latin typeface="+mj-lt"/>
                <a:ea typeface="+mj-ea"/>
              </a:rPr>
            </a:br>
            <a:br>
              <a:rPr lang="en-US" altLang="zh-CN" sz="5400">
                <a:latin typeface="+mj-lt"/>
                <a:ea typeface="+mj-ea"/>
              </a:rPr>
            </a:br>
            <a:r>
              <a:rPr lang="zh-CN" altLang="en-US" sz="5400">
                <a:latin typeface="+mj-lt"/>
                <a:ea typeface="+mj-ea"/>
              </a:rPr>
              <a:t>摩拜单车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ED884-9A78-400B-8925-0DEACD2A8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0001" y="5280847"/>
            <a:ext cx="3211393" cy="785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15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可以扫码开锁，不需要装</a:t>
            </a:r>
            <a:r>
              <a:rPr lang="en-US" altLang="zh-CN" sz="15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APP</a:t>
            </a:r>
            <a:r>
              <a:rPr lang="zh-CN" altLang="en-US" sz="15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，这种功能简单的应用确实可以只做小程序</a:t>
            </a:r>
          </a:p>
        </p:txBody>
      </p:sp>
    </p:spTree>
    <p:extLst>
      <p:ext uri="{BB962C8B-B14F-4D97-AF65-F5344CB8AC3E}">
        <p14:creationId xmlns:p14="http://schemas.microsoft.com/office/powerpoint/2010/main" val="299112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ounded Rectangle 16">
            <a:extLst>
              <a:ext uri="{FF2B5EF4-FFF2-40B4-BE49-F238E27FC236}">
                <a16:creationId xmlns:a16="http://schemas.microsoft.com/office/drawing/2014/main" id="{AF9B2B08-75D2-47EB-A5C0-986478393C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458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18">
            <a:extLst>
              <a:ext uri="{FF2B5EF4-FFF2-40B4-BE49-F238E27FC236}">
                <a16:creationId xmlns:a16="http://schemas.microsoft.com/office/drawing/2014/main" id="{7E25C7D9-6246-4DD6-8994-4BC3A9EE4C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0932" y="643464"/>
            <a:ext cx="5365605" cy="3599352"/>
          </a:xfrm>
          <a:prstGeom prst="roundRect">
            <a:avLst>
              <a:gd name="adj" fmla="val 4219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20">
            <a:extLst>
              <a:ext uri="{FF2B5EF4-FFF2-40B4-BE49-F238E27FC236}">
                <a16:creationId xmlns:a16="http://schemas.microsoft.com/office/drawing/2014/main" id="{D16A414C-5E5E-4426-8403-003A08DA390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4DB3BEE-6C96-46FB-8C15-8B113A650B0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40BAA06-E9BA-470B-A5C0-46A23420F7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62096F8-9F75-4506-A42C-8867603F67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A3A0669-7ED1-4825-943C-5F99F83D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77" y="809368"/>
            <a:ext cx="1833507" cy="3259570"/>
          </a:xfrm>
          <a:prstGeom prst="rect">
            <a:avLst/>
          </a:prstGeom>
        </p:spPr>
      </p:pic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F2CC09A-24BB-4497-AF04-89B373952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46980" y="813355"/>
            <a:ext cx="1833507" cy="3259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3C21F-521C-4932-AF35-348A329B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4000">
                <a:latin typeface="+mj-lt"/>
                <a:ea typeface="+mj-ea"/>
              </a:rPr>
              <a:t>微名片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44AC9-3D45-4A86-AFDF-438939E2F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1800">
                <a:latin typeface="+mn-lt"/>
                <a:ea typeface="+mn-ea"/>
              </a:rPr>
              <a:t>通过分析名片加好友，不错的功能</a:t>
            </a:r>
          </a:p>
        </p:txBody>
      </p:sp>
    </p:spTree>
    <p:extLst>
      <p:ext uri="{BB962C8B-B14F-4D97-AF65-F5344CB8AC3E}">
        <p14:creationId xmlns:p14="http://schemas.microsoft.com/office/powerpoint/2010/main" val="3063693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1FCF5244-C62C-4E27-B395-14F26DFB137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58B155-2870-4844-B295-BF04F38497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8EC6859F-6DE0-454C-AF7C-3CEC5E5412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ounded Rectangle 17">
            <a:extLst>
              <a:ext uri="{FF2B5EF4-FFF2-40B4-BE49-F238E27FC236}">
                <a16:creationId xmlns:a16="http://schemas.microsoft.com/office/drawing/2014/main" id="{B54A185E-16AF-4E1A-9E7F-1414E2A3492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D98A7D3-41B8-4AE6-8E58-4C376ED75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2282" y="1274970"/>
            <a:ext cx="2422444" cy="4306569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A7CACCD-4769-4CBE-BF19-C37BD3613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654" y="1274970"/>
            <a:ext cx="2422444" cy="4306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76B6C-70CC-469C-AFB1-2A828C074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3200">
                <a:latin typeface="+mj-lt"/>
                <a:ea typeface="+mj-ea"/>
              </a:rPr>
              <a:t>功能类</a:t>
            </a:r>
            <a:br>
              <a:rPr lang="en-US" altLang="zh-CN" sz="3200">
                <a:latin typeface="+mj-lt"/>
                <a:ea typeface="+mj-ea"/>
              </a:rPr>
            </a:br>
            <a:br>
              <a:rPr lang="en-US" altLang="zh-CN" sz="3200">
                <a:latin typeface="+mj-lt"/>
                <a:ea typeface="+mj-ea"/>
              </a:rPr>
            </a:br>
            <a:endParaRPr lang="en-US" altLang="zh-CN" sz="3200">
              <a:latin typeface="+mj-lt"/>
              <a:ea typeface="+mj-e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371F8-1323-4CBC-8F8B-45B8FA228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3" y="2413000"/>
            <a:ext cx="3404372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zh-CN" altLang="en-US" sz="1600" dirty="0">
                <a:latin typeface="+mn-lt"/>
                <a:ea typeface="+mn-ea"/>
              </a:rPr>
              <a:t>家长管理小孩的工具</a:t>
            </a:r>
            <a:endParaRPr lang="en-US" altLang="zh-CN" sz="1600" dirty="0">
              <a:latin typeface="+mn-lt"/>
              <a:ea typeface="+mn-ea"/>
            </a:endParaRPr>
          </a:p>
          <a:p>
            <a:pPr>
              <a:buFont typeface="Wingdings 2" charset="2"/>
              <a:buChar char=""/>
            </a:pPr>
            <a:endParaRPr lang="en-US" altLang="zh-CN" sz="1600" dirty="0">
              <a:latin typeface="+mn-lt"/>
              <a:ea typeface="+mn-ea"/>
            </a:endParaRPr>
          </a:p>
          <a:p>
            <a:pPr>
              <a:buFont typeface="Wingdings 2" charset="2"/>
              <a:buChar char=""/>
            </a:pPr>
            <a:r>
              <a:rPr lang="zh-CN" altLang="en-US" sz="1600" dirty="0">
                <a:latin typeface="+mn-lt"/>
                <a:ea typeface="+mn-ea"/>
              </a:rPr>
              <a:t>快速速查的工具</a:t>
            </a:r>
            <a:endParaRPr lang="en-US" altLang="zh-CN" sz="1600" dirty="0">
              <a:latin typeface="+mn-lt"/>
              <a:ea typeface="+mn-ea"/>
            </a:endParaRPr>
          </a:p>
          <a:p>
            <a:pPr>
              <a:buFont typeface="Wingdings 2" charset="2"/>
              <a:buChar char=""/>
            </a:pPr>
            <a:endParaRPr lang="en-US" altLang="zh-CN" sz="1600" dirty="0">
              <a:latin typeface="+mn-lt"/>
              <a:ea typeface="+mn-ea"/>
            </a:endParaRPr>
          </a:p>
          <a:p>
            <a:pPr>
              <a:buFont typeface="Wingdings 2" charset="2"/>
              <a:buChar char=""/>
            </a:pPr>
            <a:r>
              <a:rPr lang="zh-CN" altLang="en-US" sz="1600" dirty="0">
                <a:latin typeface="+mn-lt"/>
                <a:ea typeface="+mn-ea"/>
              </a:rPr>
              <a:t>小工具小系统可以转到小程序中</a:t>
            </a:r>
            <a:endParaRPr lang="en-US" altLang="zh-CN" sz="16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2373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83B6F6-E8E8-4C9B-BEDE-6E743086F44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4">
            <a:extLst>
              <a:ext uri="{FF2B5EF4-FFF2-40B4-BE49-F238E27FC236}">
                <a16:creationId xmlns:a16="http://schemas.microsoft.com/office/drawing/2014/main" id="{4E45A778-B5BB-477D-BEE9-D874E8DCD5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C84C38B-4889-48FF-A303-CC728F92E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282" y="1274970"/>
            <a:ext cx="2422444" cy="4306569"/>
          </a:xfrm>
          <a:prstGeom prst="rect">
            <a:avLst/>
          </a:prstGeom>
        </p:spPr>
      </p:pic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D6FC938-9B48-43E0-90C3-BE3B07718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53654" y="1274970"/>
            <a:ext cx="2422444" cy="4306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36645F-352F-4C54-9445-C8F0DA97B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5400">
                <a:latin typeface="+mj-lt"/>
                <a:ea typeface="+mj-ea"/>
              </a:rPr>
              <a:t>腾讯王卡申请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44566-D6F2-45EB-8A18-200C631CE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0001" y="5280847"/>
            <a:ext cx="3211393" cy="7856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z="1800">
                <a:latin typeface="+mn-lt"/>
                <a:ea typeface="+mn-ea"/>
              </a:rPr>
              <a:t>公众号不也一样能实现嘛</a:t>
            </a:r>
            <a:r>
              <a:rPr lang="en-US" altLang="zh-CN" sz="1800">
                <a:latin typeface="+mn-lt"/>
                <a:ea typeface="+mn-ea"/>
              </a:rPr>
              <a:t>~~~~</a:t>
            </a:r>
          </a:p>
        </p:txBody>
      </p:sp>
    </p:spTree>
    <p:extLst>
      <p:ext uri="{BB962C8B-B14F-4D97-AF65-F5344CB8AC3E}">
        <p14:creationId xmlns:p14="http://schemas.microsoft.com/office/powerpoint/2010/main" val="376565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44223E8C-E21D-4649-B5CC-7550031D25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23">
            <a:extLst>
              <a:ext uri="{FF2B5EF4-FFF2-40B4-BE49-F238E27FC236}">
                <a16:creationId xmlns:a16="http://schemas.microsoft.com/office/drawing/2014/main" id="{6809F581-2067-4B09-9455-6953906EFF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ounded Rectangle 17">
            <a:extLst>
              <a:ext uri="{FF2B5EF4-FFF2-40B4-BE49-F238E27FC236}">
                <a16:creationId xmlns:a16="http://schemas.microsoft.com/office/drawing/2014/main" id="{A157E0F5-9288-4A63-B919-70D61141F1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6CB6E1F-DB20-4442-8CEA-542B8EB4E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11165"/>
          <a:stretch/>
        </p:blipFill>
        <p:spPr>
          <a:xfrm>
            <a:off x="5599594" y="1274969"/>
            <a:ext cx="2732283" cy="4314879"/>
          </a:xfrm>
          <a:prstGeom prst="rect">
            <a:avLst/>
          </a:prstGeom>
        </p:spPr>
      </p:pic>
      <p:pic>
        <p:nvPicPr>
          <p:cNvPr id="12" name="Content Placeholder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88213BB-5DDD-4D13-966B-7A6E5F825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144" r="-1" b="-1"/>
          <a:stretch/>
        </p:blipFill>
        <p:spPr>
          <a:xfrm>
            <a:off x="8495603" y="1274969"/>
            <a:ext cx="2731522" cy="4314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D3E030-C56F-439A-9D98-49E9535D7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3200">
                <a:latin typeface="+mj-lt"/>
                <a:ea typeface="+mj-ea"/>
              </a:rPr>
              <a:t>建设银行</a:t>
            </a:r>
            <a:br>
              <a:rPr lang="en-US" altLang="zh-CN" sz="3200">
                <a:latin typeface="+mj-lt"/>
                <a:ea typeface="+mj-ea"/>
              </a:rPr>
            </a:br>
            <a:br>
              <a:rPr lang="en-US" altLang="zh-CN" sz="3200">
                <a:latin typeface="+mj-lt"/>
                <a:ea typeface="+mj-ea"/>
              </a:rPr>
            </a:br>
            <a:endParaRPr lang="en-US" altLang="zh-CN" sz="3200">
              <a:latin typeface="+mj-lt"/>
              <a:ea typeface="+mj-e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F8E4A-05FD-4144-8C5A-2CED968AD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3" y="2413000"/>
            <a:ext cx="3404372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zh-CN" altLang="en-US" sz="1600">
                <a:latin typeface="+mn-lt"/>
                <a:ea typeface="+mn-ea"/>
              </a:rPr>
              <a:t>只能找合作商户</a:t>
            </a:r>
            <a:endParaRPr lang="en-US" altLang="zh-CN" sz="1600">
              <a:latin typeface="+mn-lt"/>
              <a:ea typeface="+mn-ea"/>
            </a:endParaRPr>
          </a:p>
          <a:p>
            <a:pPr>
              <a:buFont typeface="Wingdings 2" charset="2"/>
              <a:buChar char=""/>
            </a:pPr>
            <a:endParaRPr lang="en-US" altLang="zh-CN" sz="1600">
              <a:latin typeface="+mn-lt"/>
              <a:ea typeface="+mn-ea"/>
            </a:endParaRPr>
          </a:p>
          <a:p>
            <a:pPr>
              <a:buFont typeface="Wingdings 2" charset="2"/>
              <a:buChar char=""/>
            </a:pPr>
            <a:r>
              <a:rPr lang="zh-CN" altLang="en-US" sz="1600">
                <a:latin typeface="+mn-lt"/>
                <a:ea typeface="+mn-ea"/>
              </a:rPr>
              <a:t>敏感数据不敢放上去，不安全</a:t>
            </a:r>
          </a:p>
        </p:txBody>
      </p:sp>
    </p:spTree>
    <p:extLst>
      <p:ext uri="{BB962C8B-B14F-4D97-AF65-F5344CB8AC3E}">
        <p14:creationId xmlns:p14="http://schemas.microsoft.com/office/powerpoint/2010/main" val="2894449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C8EF4B-120B-4690-B2B8-42329957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94C573-7B8B-4A4C-AB6F-D94181A60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30913"/>
          </a:xfrm>
        </p:spPr>
        <p:txBody>
          <a:bodyPr/>
          <a:lstStyle/>
          <a:p>
            <a:r>
              <a:rPr lang="zh-CN" altLang="en-US" dirty="0"/>
              <a:t>轻应用级别</a:t>
            </a:r>
            <a:r>
              <a:rPr lang="en-US" altLang="zh-CN" dirty="0"/>
              <a:t>——</a:t>
            </a:r>
            <a:r>
              <a:rPr lang="zh-CN" altLang="en-US" dirty="0"/>
              <a:t>企业级不支持，因为会被搜索到</a:t>
            </a:r>
            <a:endParaRPr lang="en-US" altLang="zh-CN" dirty="0"/>
          </a:p>
          <a:p>
            <a:r>
              <a:rPr lang="zh-CN" altLang="en-US" dirty="0"/>
              <a:t>公众号</a:t>
            </a:r>
            <a:r>
              <a:rPr lang="en-US" altLang="zh-CN" dirty="0"/>
              <a:t>H5</a:t>
            </a:r>
            <a:r>
              <a:rPr lang="zh-CN" altLang="en-US" dirty="0"/>
              <a:t>能做的就不要瞎折腾了（只为了出现到小程序那里？）</a:t>
            </a:r>
            <a:endParaRPr lang="en-US" altLang="zh-CN" dirty="0"/>
          </a:p>
          <a:p>
            <a:r>
              <a:rPr lang="zh-CN" altLang="en-US" dirty="0"/>
              <a:t>直连客服是个好东西，用得上就很棒了</a:t>
            </a:r>
            <a:endParaRPr lang="en-US" altLang="zh-CN" dirty="0"/>
          </a:p>
          <a:p>
            <a:r>
              <a:rPr lang="zh-CN" altLang="en-US" dirty="0"/>
              <a:t>分店多的话附近特性才有用（要营业执照有地址才能申请，不是摆路边摊也能申请）</a:t>
            </a:r>
            <a:endParaRPr lang="en-US" altLang="zh-CN" dirty="0"/>
          </a:p>
          <a:p>
            <a:r>
              <a:rPr lang="zh-CN" altLang="en-US" dirty="0"/>
              <a:t>很多种类型的</a:t>
            </a:r>
            <a:r>
              <a:rPr lang="en-US" altLang="zh-CN" dirty="0"/>
              <a:t>APP</a:t>
            </a:r>
            <a:r>
              <a:rPr lang="zh-CN" altLang="en-US" dirty="0"/>
              <a:t>也做不了，比如最流行的直播</a:t>
            </a:r>
            <a:endParaRPr lang="en-US" altLang="zh-CN" dirty="0"/>
          </a:p>
          <a:p>
            <a:r>
              <a:rPr lang="zh-CN" altLang="en-US" dirty="0"/>
              <a:t>游戏也是做不了的</a:t>
            </a:r>
            <a:endParaRPr lang="en-US" altLang="zh-CN" dirty="0"/>
          </a:p>
          <a:p>
            <a:r>
              <a:rPr lang="zh-CN" altLang="en-US" dirty="0"/>
              <a:t>地图类应用的效果达不到逾期</a:t>
            </a:r>
            <a:endParaRPr lang="en-US" altLang="zh-CN" dirty="0"/>
          </a:p>
          <a:p>
            <a:r>
              <a:rPr lang="zh-CN" altLang="en-US" dirty="0"/>
              <a:t>能用</a:t>
            </a:r>
            <a:r>
              <a:rPr lang="en-US" altLang="zh-CN" dirty="0"/>
              <a:t>APP</a:t>
            </a:r>
            <a:r>
              <a:rPr lang="zh-CN" altLang="en-US" dirty="0"/>
              <a:t>做就尽量</a:t>
            </a:r>
            <a:r>
              <a:rPr lang="en-US" altLang="zh-CN" dirty="0"/>
              <a:t>APP</a:t>
            </a:r>
            <a:r>
              <a:rPr lang="zh-CN" altLang="en-US" dirty="0"/>
              <a:t>做，毕竟好的</a:t>
            </a:r>
            <a:r>
              <a:rPr lang="en-US" altLang="zh-CN" dirty="0"/>
              <a:t>APP</a:t>
            </a:r>
            <a:r>
              <a:rPr lang="zh-CN" altLang="en-US" dirty="0"/>
              <a:t>在商城可以看到下载量和排名，也比较容易搜索</a:t>
            </a:r>
            <a:endParaRPr lang="en-US" altLang="zh-CN" dirty="0"/>
          </a:p>
          <a:p>
            <a:r>
              <a:rPr lang="zh-CN" altLang="en-US" dirty="0"/>
              <a:t>单一小程序起不到推广的效果，结合公众号的营销作用，闭环你的商业模式</a:t>
            </a:r>
          </a:p>
        </p:txBody>
      </p:sp>
    </p:spTree>
    <p:extLst>
      <p:ext uri="{BB962C8B-B14F-4D97-AF65-F5344CB8AC3E}">
        <p14:creationId xmlns:p14="http://schemas.microsoft.com/office/powerpoint/2010/main" val="2004415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F74C-A185-470B-B877-A76A7428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小程序出现的背景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58350-3A9F-46BF-9EB5-C0082D362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对订阅号、服务号、企业号之外的一个补充，以功能性的应用为主</a:t>
            </a:r>
            <a:endParaRPr lang="en-US" altLang="zh-CN" dirty="0"/>
          </a:p>
          <a:p>
            <a:r>
              <a:rPr lang="zh-CN" altLang="en-US" dirty="0"/>
              <a:t>打破</a:t>
            </a:r>
            <a:r>
              <a:rPr lang="en-US" altLang="zh-CN" dirty="0"/>
              <a:t>APP</a:t>
            </a:r>
            <a:r>
              <a:rPr lang="zh-CN" altLang="en-US" dirty="0"/>
              <a:t>的对于移动端的垄断，抢占中小型互联网的企业的业务需求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8597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34891B-C7E2-4D9E-96DE-77E4D17C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谢谢观看</a:t>
            </a:r>
          </a:p>
        </p:txBody>
      </p:sp>
      <p:sp>
        <p:nvSpPr>
          <p:cNvPr id="5" name="矩形 11">
            <a:extLst>
              <a:ext uri="{FF2B5EF4-FFF2-40B4-BE49-F238E27FC236}">
                <a16:creationId xmlns:a16="http://schemas.microsoft.com/office/drawing/2014/main" id="{B1E4BF11-8FCE-4CB6-8844-ACB27DDB67DE}"/>
              </a:ext>
            </a:extLst>
          </p:cNvPr>
          <p:cNvSpPr/>
          <p:nvPr/>
        </p:nvSpPr>
        <p:spPr>
          <a:xfrm>
            <a:off x="695325" y="2278380"/>
            <a:ext cx="869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zh-CN" sz="2400" b="1" dirty="0">
                <a:latin typeface="Cambria" panose="02040503050406030204" pitchFamily="18" charset="0"/>
                <a:ea typeface="微软雅黑" panose="020B0503020204020204" pitchFamily="34" charset="-122"/>
              </a:rPr>
              <a:t>蔡笋</a:t>
            </a:r>
            <a:endParaRPr lang="zh-CN" altLang="en-US" sz="2400" b="1" dirty="0">
              <a:latin typeface="Cambria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6" name="矩形 12">
            <a:extLst>
              <a:ext uri="{FF2B5EF4-FFF2-40B4-BE49-F238E27FC236}">
                <a16:creationId xmlns:a16="http://schemas.microsoft.com/office/drawing/2014/main" id="{D0D24B14-27F5-48A6-8914-1A651B046347}"/>
              </a:ext>
            </a:extLst>
          </p:cNvPr>
          <p:cNvSpPr/>
          <p:nvPr/>
        </p:nvSpPr>
        <p:spPr>
          <a:xfrm>
            <a:off x="1308735" y="3037840"/>
            <a:ext cx="3719830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zh-CN" altLang="en-US" dirty="0"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联系电话：</a:t>
            </a:r>
            <a:r>
              <a:rPr lang="en-US" dirty="0"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13751082562</a:t>
            </a:r>
          </a:p>
          <a:p>
            <a:pPr algn="l"/>
            <a:endParaRPr lang="en-US" dirty="0"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pPr algn="l"/>
            <a:endParaRPr lang="en-US" dirty="0"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pPr algn="l"/>
            <a:r>
              <a:rPr lang="zh-CN" altLang="en-US" dirty="0">
                <a:latin typeface="方正兰亭刊黑_GBK" panose="02000000000000000000" pitchFamily="2" charset="-122"/>
                <a:ea typeface="方正兰亭刊黑_GBK" panose="02000000000000000000" pitchFamily="2" charset="-122"/>
                <a:sym typeface="+mn-ea"/>
              </a:rPr>
              <a:t>微信</a:t>
            </a:r>
            <a:r>
              <a:rPr lang="en-US" altLang="zh-CN" dirty="0">
                <a:latin typeface="方正兰亭刊黑_GBK" panose="02000000000000000000" pitchFamily="2" charset="-122"/>
                <a:ea typeface="方正兰亭刊黑_GBK" panose="02000000000000000000" pitchFamily="2" charset="-122"/>
                <a:sym typeface="+mn-ea"/>
              </a:rPr>
              <a:t>/QQ</a:t>
            </a:r>
            <a:r>
              <a:rPr lang="zh-CN" altLang="en-US" dirty="0">
                <a:latin typeface="方正兰亭刊黑_GBK" panose="02000000000000000000" pitchFamily="2" charset="-122"/>
                <a:ea typeface="方正兰亭刊黑_GBK" panose="02000000000000000000" pitchFamily="2" charset="-122"/>
                <a:sym typeface="+mn-ea"/>
              </a:rPr>
              <a:t>： </a:t>
            </a:r>
            <a:r>
              <a:rPr lang="en-US" altLang="zh-CN" dirty="0">
                <a:latin typeface="方正兰亭刊黑_GBK" panose="02000000000000000000" pitchFamily="2" charset="-122"/>
                <a:ea typeface="方正兰亭刊黑_GBK" panose="02000000000000000000" pitchFamily="2" charset="-122"/>
                <a:sym typeface="+mn-ea"/>
              </a:rPr>
              <a:t>359304951</a:t>
            </a:r>
          </a:p>
          <a:p>
            <a:pPr algn="l"/>
            <a:endParaRPr lang="en-US" altLang="zh-CN" dirty="0">
              <a:latin typeface="方正兰亭刊黑_GBK" panose="02000000000000000000" pitchFamily="2" charset="-122"/>
              <a:ea typeface="方正兰亭刊黑_GBK" panose="02000000000000000000" pitchFamily="2" charset="-122"/>
              <a:sym typeface="+mn-ea"/>
            </a:endParaRPr>
          </a:p>
          <a:p>
            <a:pPr algn="l"/>
            <a:endParaRPr lang="en-US" altLang="zh-CN" dirty="0">
              <a:latin typeface="方正兰亭刊黑_GBK" panose="02000000000000000000" pitchFamily="2" charset="-122"/>
              <a:ea typeface="方正兰亭刊黑_GBK" panose="02000000000000000000" pitchFamily="2" charset="-122"/>
              <a:sym typeface="+mn-ea"/>
            </a:endParaRPr>
          </a:p>
          <a:p>
            <a:pPr algn="l"/>
            <a:r>
              <a:rPr lang="zh-CN" altLang="en-US" dirty="0">
                <a:latin typeface="方正兰亭刊黑_GBK" panose="02000000000000000000" pitchFamily="2" charset="-122"/>
                <a:ea typeface="方正兰亭刊黑_GBK" panose="02000000000000000000" pitchFamily="2" charset="-122"/>
                <a:sym typeface="+mn-ea"/>
              </a:rPr>
              <a:t>邮箱：</a:t>
            </a:r>
            <a:r>
              <a:rPr lang="en-US" dirty="0">
                <a:latin typeface="方正兰亭刊黑_GBK" panose="02000000000000000000" pitchFamily="2" charset="-122"/>
                <a:ea typeface="方正兰亭刊黑_GBK" panose="02000000000000000000" pitchFamily="2" charset="-122"/>
                <a:sym typeface="+mn-ea"/>
                <a:hlinkClick r:id="rId2"/>
              </a:rPr>
              <a:t>alucard263096@126.com</a:t>
            </a:r>
            <a:endParaRPr lang="en-US" dirty="0">
              <a:latin typeface="方正兰亭刊黑_GBK" panose="02000000000000000000" pitchFamily="2" charset="-122"/>
              <a:ea typeface="方正兰亭刊黑_GBK" panose="02000000000000000000" pitchFamily="2" charset="-122"/>
              <a:sym typeface="+mn-ea"/>
            </a:endParaRPr>
          </a:p>
          <a:p>
            <a:pPr algn="l"/>
            <a:endParaRPr lang="en-US" altLang="en-US" dirty="0">
              <a:latin typeface="方正兰亭刊黑_GBK" panose="02000000000000000000" pitchFamily="2" charset="-122"/>
              <a:ea typeface="方正兰亭刊黑_GBK" panose="02000000000000000000" pitchFamily="2" charset="-122"/>
              <a:sym typeface="+mn-ea"/>
            </a:endParaRPr>
          </a:p>
          <a:p>
            <a:pPr algn="l"/>
            <a:endParaRPr lang="en-US" altLang="en-US" dirty="0">
              <a:latin typeface="方正兰亭刊黑_GBK" panose="02000000000000000000" pitchFamily="2" charset="-122"/>
              <a:ea typeface="方正兰亭刊黑_GBK" panose="02000000000000000000" pitchFamily="2" charset="-122"/>
              <a:sym typeface="+mn-ea"/>
            </a:endParaRPr>
          </a:p>
          <a:p>
            <a:pPr algn="l"/>
            <a:r>
              <a:rPr lang="en-US" altLang="en-US" dirty="0">
                <a:latin typeface="方正兰亭刊黑_GBK" panose="02000000000000000000" pitchFamily="2" charset="-122"/>
                <a:ea typeface="方正兰亭刊黑_GBK" panose="02000000000000000000" pitchFamily="2" charset="-122"/>
                <a:sym typeface="+mn-ea"/>
                <a:hlinkClick r:id="rId3"/>
              </a:rPr>
              <a:t>http://www.helpfooter</a:t>
            </a:r>
            <a:r>
              <a:rPr lang="en-US" altLang="en-US">
                <a:latin typeface="方正兰亭刊黑_GBK" panose="02000000000000000000" pitchFamily="2" charset="-122"/>
                <a:ea typeface="方正兰亭刊黑_GBK" panose="02000000000000000000" pitchFamily="2" charset="-122"/>
                <a:sym typeface="+mn-ea"/>
                <a:hlinkClick r:id="rId3"/>
              </a:rPr>
              <a:t>.com</a:t>
            </a:r>
            <a:r>
              <a:rPr lang="en-US" altLang="en-US">
                <a:latin typeface="方正兰亭刊黑_GBK" panose="02000000000000000000" pitchFamily="2" charset="-122"/>
                <a:ea typeface="方正兰亭刊黑_GBK" panose="02000000000000000000" pitchFamily="2" charset="-122"/>
                <a:sym typeface="+mn-ea"/>
              </a:rPr>
              <a:t> </a:t>
            </a:r>
            <a:endParaRPr lang="en-US" altLang="en-US" dirty="0">
              <a:latin typeface="方正兰亭刊黑_GBK" panose="02000000000000000000" pitchFamily="2" charset="-122"/>
              <a:ea typeface="方正兰亭刊黑_GBK" panose="02000000000000000000" pitchFamily="2" charset="-122"/>
              <a:sym typeface="+mn-ea"/>
            </a:endParaRPr>
          </a:p>
        </p:txBody>
      </p:sp>
      <p:grpSp>
        <p:nvGrpSpPr>
          <p:cNvPr id="7" name="组合 13">
            <a:extLst>
              <a:ext uri="{FF2B5EF4-FFF2-40B4-BE49-F238E27FC236}">
                <a16:creationId xmlns:a16="http://schemas.microsoft.com/office/drawing/2014/main" id="{84344688-5D19-40BB-AEDD-2A0FA853D963}"/>
              </a:ext>
            </a:extLst>
          </p:cNvPr>
          <p:cNvGrpSpPr/>
          <p:nvPr/>
        </p:nvGrpSpPr>
        <p:grpSpPr>
          <a:xfrm>
            <a:off x="705888" y="2916944"/>
            <a:ext cx="419992" cy="422190"/>
            <a:chOff x="8153944" y="1640106"/>
            <a:chExt cx="1516063" cy="1524000"/>
          </a:xfrm>
          <a:solidFill>
            <a:schemeClr val="accent4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513FEAD1-C1CC-43A0-B6AA-C9D09D5F5D1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6F03899-5259-4557-86A8-8C98A2068553}"/>
                </a:ext>
              </a:extLst>
            </p:cNvPr>
            <p:cNvSpPr/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Freeform 18">
            <a:extLst>
              <a:ext uri="{FF2B5EF4-FFF2-40B4-BE49-F238E27FC236}">
                <a16:creationId xmlns:a16="http://schemas.microsoft.com/office/drawing/2014/main" id="{1545BFB6-7879-4566-BB86-993EC370D3E1}"/>
              </a:ext>
            </a:extLst>
          </p:cNvPr>
          <p:cNvSpPr>
            <a:spLocks noEditPoints="1"/>
          </p:cNvSpPr>
          <p:nvPr/>
        </p:nvSpPr>
        <p:spPr bwMode="auto">
          <a:xfrm>
            <a:off x="705968" y="3785254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3456BDE-6C9F-4F93-A849-C3A4B1A76E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5418" y="4613839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2" name="44B7C0F4-79DB-4F8B-9303-0E098D69D8BE-1" descr="qt_temp">
            <a:extLst>
              <a:ext uri="{FF2B5EF4-FFF2-40B4-BE49-F238E27FC236}">
                <a16:creationId xmlns:a16="http://schemas.microsoft.com/office/drawing/2014/main" id="{92BB40E3-A9E1-4CBC-B7E9-058FA7C3B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0650" y="2727407"/>
            <a:ext cx="1483995" cy="1483995"/>
          </a:xfrm>
          <a:prstGeom prst="rect">
            <a:avLst/>
          </a:prstGeom>
        </p:spPr>
      </p:pic>
      <p:sp>
        <p:nvSpPr>
          <p:cNvPr id="13" name="文本框 5">
            <a:extLst>
              <a:ext uri="{FF2B5EF4-FFF2-40B4-BE49-F238E27FC236}">
                <a16:creationId xmlns:a16="http://schemas.microsoft.com/office/drawing/2014/main" id="{ACDC6EA9-165B-4161-BCA9-2748E52EE641}"/>
              </a:ext>
            </a:extLst>
          </p:cNvPr>
          <p:cNvSpPr txBox="1"/>
          <p:nvPr/>
        </p:nvSpPr>
        <p:spPr>
          <a:xfrm>
            <a:off x="9281160" y="4251407"/>
            <a:ext cx="134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微信加我</a:t>
            </a:r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EF1807DF-18C3-4BF4-A9F8-9006C905788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5888" y="5401415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18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A573-F6C3-481D-BDED-8AA17E7E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小程序的优点</a:t>
            </a:r>
            <a:r>
              <a:rPr lang="en-US" altLang="zh-CN" dirty="0"/>
              <a:t>——</a:t>
            </a:r>
            <a:r>
              <a:rPr lang="zh-CN" altLang="en-US" dirty="0"/>
              <a:t>很像开发一个</a:t>
            </a:r>
            <a:r>
              <a:rPr lang="en-US" altLang="zh-CN" dirty="0"/>
              <a:t>APP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FB86-99FB-4CC6-8C5D-FB237D523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80113"/>
          </a:xfrm>
        </p:spPr>
        <p:txBody>
          <a:bodyPr/>
          <a:lstStyle/>
          <a:p>
            <a:r>
              <a:rPr lang="zh-CN" altLang="en-US" dirty="0"/>
              <a:t>开发成本低，成本比较：</a:t>
            </a:r>
            <a:r>
              <a:rPr lang="en-US" altLang="zh-CN" dirty="0"/>
              <a:t>APP</a:t>
            </a:r>
            <a:r>
              <a:rPr lang="zh-CN" altLang="en-US" dirty="0"/>
              <a:t>原生开发（</a:t>
            </a:r>
            <a:r>
              <a:rPr lang="en-US" altLang="zh-CN" dirty="0"/>
              <a:t>10</a:t>
            </a:r>
            <a:r>
              <a:rPr lang="zh-CN" altLang="en-US" dirty="0"/>
              <a:t>万）</a:t>
            </a:r>
            <a:r>
              <a:rPr lang="en-US" altLang="zh-CN" dirty="0"/>
              <a:t>&gt;APP</a:t>
            </a:r>
            <a:r>
              <a:rPr lang="zh-CN" altLang="en-US" dirty="0"/>
              <a:t>混合开发（</a:t>
            </a:r>
            <a:r>
              <a:rPr lang="en-US" altLang="zh-CN" dirty="0"/>
              <a:t>6</a:t>
            </a:r>
            <a:r>
              <a:rPr lang="zh-CN" altLang="en-US" dirty="0"/>
              <a:t>万）</a:t>
            </a:r>
            <a:r>
              <a:rPr lang="en-US" altLang="zh-CN" dirty="0"/>
              <a:t>&gt;</a:t>
            </a:r>
            <a:r>
              <a:rPr lang="zh-CN" altLang="en-US" dirty="0"/>
              <a:t>小程序（</a:t>
            </a:r>
            <a:r>
              <a:rPr lang="en-US" altLang="zh-CN" dirty="0"/>
              <a:t>2</a:t>
            </a:r>
            <a:r>
              <a:rPr lang="zh-CN" altLang="en-US" dirty="0"/>
              <a:t>万）</a:t>
            </a:r>
            <a:r>
              <a:rPr lang="en-US" altLang="zh-CN" dirty="0"/>
              <a:t>&gt;H5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万）</a:t>
            </a:r>
            <a:endParaRPr lang="en-US" altLang="zh-CN" dirty="0"/>
          </a:p>
          <a:p>
            <a:r>
              <a:rPr lang="zh-CN" altLang="en-US" dirty="0"/>
              <a:t>无需下载、安装、占用桌面图标、空间。扫码即用。</a:t>
            </a:r>
            <a:endParaRPr lang="en-US" altLang="zh-CN" dirty="0"/>
          </a:p>
          <a:p>
            <a:r>
              <a:rPr lang="zh-CN" altLang="en-US" dirty="0"/>
              <a:t>比公众号</a:t>
            </a:r>
            <a:r>
              <a:rPr lang="en-US" altLang="zh-CN" dirty="0"/>
              <a:t>H5</a:t>
            </a:r>
            <a:r>
              <a:rPr lang="zh-CN" altLang="en-US" dirty="0"/>
              <a:t>页面的性能更好、功能更强。公众号负责信息传播、小程序负责业务体验。</a:t>
            </a:r>
            <a:endParaRPr lang="en-US" altLang="zh-CN" dirty="0"/>
          </a:p>
          <a:p>
            <a:r>
              <a:rPr lang="zh-CN" altLang="en-US" dirty="0"/>
              <a:t>可以做</a:t>
            </a:r>
            <a:r>
              <a:rPr lang="en-US" altLang="zh-CN" dirty="0"/>
              <a:t>50%</a:t>
            </a:r>
            <a:r>
              <a:rPr lang="zh-CN" altLang="en-US" dirty="0"/>
              <a:t>的</a:t>
            </a:r>
            <a:r>
              <a:rPr lang="en-US" altLang="zh-CN" dirty="0"/>
              <a:t>APP</a:t>
            </a:r>
            <a:r>
              <a:rPr lang="zh-CN" altLang="en-US" dirty="0"/>
              <a:t>能够做事的事情，如文件管理，设备信息，手机上的传感器（罗盘、方向等），访问摄像头，蓝牙，震动，手机联系人等，满足大部分功能需求。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APP</a:t>
            </a:r>
            <a:r>
              <a:rPr lang="zh-CN" altLang="en-US" dirty="0"/>
              <a:t>原生开发（</a:t>
            </a:r>
            <a:r>
              <a:rPr lang="en-US" altLang="zh-CN" dirty="0"/>
              <a:t>100%</a:t>
            </a:r>
            <a:r>
              <a:rPr lang="zh-CN" altLang="en-US" dirty="0"/>
              <a:t>）</a:t>
            </a:r>
            <a:r>
              <a:rPr lang="en-US" altLang="zh-CN" dirty="0"/>
              <a:t>&gt;APP</a:t>
            </a:r>
            <a:r>
              <a:rPr lang="zh-CN" altLang="en-US" dirty="0"/>
              <a:t>混合开发（</a:t>
            </a:r>
            <a:r>
              <a:rPr lang="en-US" altLang="zh-CN" dirty="0"/>
              <a:t>80%</a:t>
            </a:r>
            <a:r>
              <a:rPr lang="zh-CN" altLang="en-US" dirty="0"/>
              <a:t>）</a:t>
            </a:r>
            <a:r>
              <a:rPr lang="en-US" altLang="zh-CN" dirty="0"/>
              <a:t>&gt;</a:t>
            </a:r>
            <a:r>
              <a:rPr lang="zh-CN" altLang="en-US" dirty="0"/>
              <a:t>小程序（</a:t>
            </a:r>
            <a:r>
              <a:rPr lang="en-US" altLang="zh-CN" dirty="0"/>
              <a:t>50%</a:t>
            </a:r>
            <a:r>
              <a:rPr lang="zh-CN" altLang="en-US" dirty="0"/>
              <a:t>）</a:t>
            </a:r>
            <a:r>
              <a:rPr lang="en-US" altLang="zh-CN" dirty="0"/>
              <a:t>&gt;H5</a:t>
            </a:r>
            <a:r>
              <a:rPr lang="zh-CN" altLang="en-US" dirty="0"/>
              <a:t>（</a:t>
            </a:r>
            <a:r>
              <a:rPr lang="en-US" altLang="zh-CN" dirty="0"/>
              <a:t>20%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精准营销，线下用户转化</a:t>
            </a:r>
            <a:endParaRPr lang="en-US" altLang="zh-CN" dirty="0"/>
          </a:p>
          <a:p>
            <a:r>
              <a:rPr lang="zh-CN" altLang="en-US" dirty="0"/>
              <a:t>微信平台置顶</a:t>
            </a:r>
            <a:endParaRPr lang="en-US" altLang="zh-CN" dirty="0"/>
          </a:p>
          <a:p>
            <a:r>
              <a:rPr lang="zh-CN" altLang="en-US" dirty="0"/>
              <a:t>审核较快（比</a:t>
            </a:r>
            <a:r>
              <a:rPr lang="en-US" altLang="zh-CN" dirty="0"/>
              <a:t>AppStore</a:t>
            </a:r>
            <a:r>
              <a:rPr lang="zh-CN" altLang="en-US" dirty="0"/>
              <a:t>快多了）</a:t>
            </a:r>
          </a:p>
        </p:txBody>
      </p:sp>
    </p:spTree>
    <p:extLst>
      <p:ext uri="{BB962C8B-B14F-4D97-AF65-F5344CB8AC3E}">
        <p14:creationId xmlns:p14="http://schemas.microsoft.com/office/powerpoint/2010/main" val="236283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F466-B95F-4F04-875E-39F4FA7F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小程序的缺点</a:t>
            </a:r>
            <a:r>
              <a:rPr lang="en-US" altLang="zh-CN" dirty="0"/>
              <a:t>——</a:t>
            </a:r>
            <a:r>
              <a:rPr lang="zh-CN" altLang="en-US" dirty="0"/>
              <a:t>不利于营销推广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415FF-D693-45BB-9A02-B6034D94E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使用不便，无法同时使用微信聊天和小程序，经常需要退出读消息再进入，属于轻应用。</a:t>
            </a:r>
            <a:endParaRPr lang="en-US" altLang="zh-CN" dirty="0"/>
          </a:p>
          <a:p>
            <a:r>
              <a:rPr lang="zh-CN" altLang="en-US" dirty="0"/>
              <a:t>无法满足所有的功能要求，比如视频直播软件，游戏，地图型应用等。</a:t>
            </a:r>
            <a:endParaRPr lang="en-US" altLang="zh-CN" dirty="0"/>
          </a:p>
          <a:p>
            <a:r>
              <a:rPr lang="zh-CN" altLang="en-US" dirty="0"/>
              <a:t>腾讯限制，无法做大型的应用。</a:t>
            </a:r>
            <a:endParaRPr lang="en-US" altLang="zh-CN" dirty="0"/>
          </a:p>
          <a:p>
            <a:r>
              <a:rPr lang="zh-CN" altLang="en-US" dirty="0"/>
              <a:t>无法跳转到网页。（意味着限制了营销，比如就不能淘到商城的某个商品）</a:t>
            </a:r>
            <a:endParaRPr lang="en-US" altLang="zh-CN" dirty="0"/>
          </a:p>
          <a:p>
            <a:r>
              <a:rPr lang="zh-CN" altLang="en-US" dirty="0"/>
              <a:t>不能分享到朋友圈（少了一个重要的营销方式，再好用的应用也不能分享到朋友圈）</a:t>
            </a:r>
            <a:endParaRPr lang="en-US" altLang="zh-CN" dirty="0"/>
          </a:p>
          <a:p>
            <a:r>
              <a:rPr lang="zh-CN" altLang="en-US" dirty="0"/>
              <a:t>不能长按二维码识别进入小程序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4705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F466-B95F-4F04-875E-39F4FA7F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小程序的</a:t>
            </a:r>
            <a:r>
              <a:rPr lang="en-US" altLang="zh-CN" dirty="0"/>
              <a:t>4</a:t>
            </a:r>
            <a:r>
              <a:rPr lang="zh-CN" altLang="en-US" dirty="0"/>
              <a:t>大特性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415FF-D693-45BB-9A02-B6034D94E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附近的小程序</a:t>
            </a:r>
            <a:endParaRPr lang="en-US" altLang="zh-CN" dirty="0"/>
          </a:p>
          <a:p>
            <a:r>
              <a:rPr lang="zh-CN" altLang="en-US" dirty="0"/>
              <a:t>消息通知</a:t>
            </a:r>
            <a:endParaRPr lang="en-US" altLang="zh-CN" dirty="0"/>
          </a:p>
          <a:p>
            <a:r>
              <a:rPr lang="zh-CN" altLang="en-US" dirty="0"/>
              <a:t>微信客服</a:t>
            </a:r>
            <a:endParaRPr lang="en-US" altLang="zh-CN" dirty="0"/>
          </a:p>
          <a:p>
            <a:r>
              <a:rPr lang="zh-CN" altLang="en-US" dirty="0"/>
              <a:t>用户画像</a:t>
            </a:r>
            <a:endParaRPr lang="en-US" altLang="zh-CN" dirty="0"/>
          </a:p>
          <a:p>
            <a:r>
              <a:rPr lang="zh-CN" altLang="en-US" dirty="0"/>
              <a:t>（不算特性的特性，微信支付）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1010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B880D2-BF37-415A-A2F5-A66717CAF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/>
          <a:lstStyle/>
          <a:p>
            <a:r>
              <a:rPr lang="zh-CN" altLang="en-US" sz="2400"/>
              <a:t>附近的小程序</a:t>
            </a:r>
            <a:endParaRPr lang="zh-CN" altLang="en-US" sz="2400" dirty="0"/>
          </a:p>
        </p:txBody>
      </p:sp>
      <p:pic>
        <p:nvPicPr>
          <p:cNvPr id="10" name="Content Placeholder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E50E916-E7E4-4FA2-BE72-CC02D9E40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3950" y="575469"/>
            <a:ext cx="6096000" cy="51562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6A5FFA-EF2C-4746-A65D-8A90DB9DF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/>
          <a:p>
            <a:r>
              <a:rPr lang="zh-CN" altLang="en-US"/>
              <a:t>通过附近的小程序，可以精确地找到附近提供互联网服务的商户，精确营销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常用于有连锁店，加盟店的企业做推广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9283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16E3E5-5186-46A4-AFBD-337387D316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743E85-75A7-4CEA-8191-A8077B268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570" y="457201"/>
            <a:ext cx="6345637" cy="558416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4D3F0D-6FBD-4C76-B27C-21DE5FA6B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3200">
                <a:solidFill>
                  <a:srgbClr val="FFFFFF"/>
                </a:solidFill>
                <a:latin typeface="+mj-lt"/>
                <a:ea typeface="+mj-ea"/>
              </a:rPr>
              <a:t>消息通知（鸡肋）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3E17A-E6F6-4B8E-99A6-2B6207AF4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4749" y="2024743"/>
            <a:ext cx="3575737" cy="4016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zh-CN" altLang="en-US" sz="1600">
                <a:solidFill>
                  <a:srgbClr val="FFFFFF"/>
                </a:solidFill>
                <a:latin typeface="+mn-lt"/>
                <a:ea typeface="+mn-ea"/>
              </a:rPr>
              <a:t>让</a:t>
            </a:r>
            <a:r>
              <a:rPr lang="en-US" altLang="zh-CN" sz="1600">
                <a:solidFill>
                  <a:srgbClr val="FFFFFF"/>
                </a:solidFill>
                <a:latin typeface="+mn-lt"/>
                <a:ea typeface="+mn-ea"/>
              </a:rPr>
              <a:t>APP</a:t>
            </a:r>
            <a:r>
              <a:rPr lang="zh-CN" altLang="en-US" sz="1600">
                <a:solidFill>
                  <a:srgbClr val="FFFFFF"/>
                </a:solidFill>
                <a:latin typeface="+mn-lt"/>
                <a:ea typeface="+mn-ea"/>
              </a:rPr>
              <a:t>可以和微信消息关联</a:t>
            </a:r>
            <a:endParaRPr lang="en-US" altLang="zh-CN" sz="1600">
              <a:solidFill>
                <a:srgbClr val="FFFFFF"/>
              </a:solidFill>
              <a:latin typeface="+mn-lt"/>
              <a:ea typeface="+mn-ea"/>
            </a:endParaRPr>
          </a:p>
          <a:p>
            <a:pPr>
              <a:buFont typeface="Wingdings 2" charset="2"/>
              <a:buChar char=""/>
            </a:pPr>
            <a:endParaRPr lang="en-US" altLang="zh-CN" sz="1600">
              <a:solidFill>
                <a:srgbClr val="FFFFFF"/>
              </a:solidFill>
              <a:latin typeface="+mn-lt"/>
              <a:ea typeface="+mn-ea"/>
            </a:endParaRPr>
          </a:p>
          <a:p>
            <a:pPr>
              <a:buFont typeface="Wingdings 2" charset="2"/>
              <a:buChar char=""/>
            </a:pPr>
            <a:r>
              <a:rPr lang="zh-CN" altLang="en-US" sz="1600">
                <a:solidFill>
                  <a:srgbClr val="FFFFFF"/>
                </a:solidFill>
                <a:latin typeface="+mn-lt"/>
                <a:ea typeface="+mn-ea"/>
              </a:rPr>
              <a:t>其实比较鸡肋</a:t>
            </a:r>
            <a:endParaRPr lang="en-US" altLang="zh-CN" sz="160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597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3F7D26C8-96ED-46E3-BD94-C1608C54C36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23">
            <a:extLst>
              <a:ext uri="{FF2B5EF4-FFF2-40B4-BE49-F238E27FC236}">
                <a16:creationId xmlns:a16="http://schemas.microsoft.com/office/drawing/2014/main" id="{13EEA0A9-F720-41ED-8EBA-2A10A664F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ounded Rectangle 17">
            <a:extLst>
              <a:ext uri="{FF2B5EF4-FFF2-40B4-BE49-F238E27FC236}">
                <a16:creationId xmlns:a16="http://schemas.microsoft.com/office/drawing/2014/main" id="{03B27569-6089-4DC0-93E0-F3F6E1E93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0C33B9-DD60-4407-B523-D59D4B331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09" r="-1" b="-1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6D8504-7015-4A4D-8ED0-9568FE97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3200">
                <a:latin typeface="+mj-lt"/>
                <a:ea typeface="+mj-ea"/>
              </a:rPr>
              <a:t>微信客服（最有用）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312B6-C95A-417C-A1DB-EB5963CDA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3" y="2413000"/>
            <a:ext cx="3404372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zh-CN" altLang="en-US" sz="1600">
                <a:latin typeface="+mn-lt"/>
                <a:ea typeface="+mn-ea"/>
              </a:rPr>
              <a:t>直接可以联系微信客服</a:t>
            </a:r>
            <a:endParaRPr lang="en-US" altLang="zh-CN" sz="1600">
              <a:latin typeface="+mn-lt"/>
              <a:ea typeface="+mn-ea"/>
            </a:endParaRPr>
          </a:p>
          <a:p>
            <a:pPr>
              <a:buFont typeface="Wingdings 2" charset="2"/>
              <a:buChar char=""/>
            </a:pPr>
            <a:endParaRPr lang="en-US" altLang="zh-CN" sz="1600">
              <a:latin typeface="+mn-lt"/>
              <a:ea typeface="+mn-ea"/>
            </a:endParaRPr>
          </a:p>
          <a:p>
            <a:pPr>
              <a:buFont typeface="Wingdings 2" charset="2"/>
              <a:buChar char=""/>
            </a:pPr>
            <a:r>
              <a:rPr lang="zh-CN" altLang="en-US" sz="1600">
                <a:latin typeface="+mn-lt"/>
                <a:ea typeface="+mn-ea"/>
              </a:rPr>
              <a:t>最实用功能</a:t>
            </a:r>
          </a:p>
        </p:txBody>
      </p:sp>
    </p:spTree>
    <p:extLst>
      <p:ext uri="{BB962C8B-B14F-4D97-AF65-F5344CB8AC3E}">
        <p14:creationId xmlns:p14="http://schemas.microsoft.com/office/powerpoint/2010/main" val="1724974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16E3E5-5186-46A4-AFBD-337387D316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512859E-0C52-4CCD-80BB-276959B43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961" y="769460"/>
            <a:ext cx="6612856" cy="49596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18DA1-C6B6-4A28-AC24-96E5CA036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57201"/>
            <a:ext cx="3575737" cy="13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3200">
                <a:solidFill>
                  <a:srgbClr val="FFFFFF"/>
                </a:solidFill>
                <a:latin typeface="+mj-lt"/>
                <a:ea typeface="+mj-ea"/>
              </a:rPr>
              <a:t>用户画像（精准营销）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C3FF07-4981-429D-96C4-68D4189F4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64749" y="2024743"/>
            <a:ext cx="3575737" cy="4016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charset="2"/>
              <a:buChar char=""/>
            </a:pPr>
            <a:r>
              <a:rPr lang="zh-CN" altLang="en-US" sz="1600" dirty="0">
                <a:solidFill>
                  <a:srgbClr val="FFFFFF"/>
                </a:solidFill>
                <a:latin typeface="+mn-lt"/>
                <a:ea typeface="+mn-ea"/>
              </a:rPr>
              <a:t>更准确得到用户的年龄、性别等</a:t>
            </a:r>
            <a:endParaRPr lang="en-US" altLang="zh-CN" sz="1600" dirty="0">
              <a:solidFill>
                <a:srgbClr val="FFFFFF"/>
              </a:solidFill>
              <a:latin typeface="+mn-lt"/>
              <a:ea typeface="+mn-ea"/>
            </a:endParaRPr>
          </a:p>
          <a:p>
            <a:pPr>
              <a:buFont typeface="Wingdings 2" charset="2"/>
              <a:buChar char=""/>
            </a:pPr>
            <a:endParaRPr lang="en-US" altLang="zh-CN" sz="1600" dirty="0">
              <a:solidFill>
                <a:srgbClr val="FFFFFF"/>
              </a:solidFill>
              <a:latin typeface="+mn-lt"/>
              <a:ea typeface="+mn-ea"/>
            </a:endParaRPr>
          </a:p>
          <a:p>
            <a:pPr>
              <a:buFont typeface="Wingdings 2" charset="2"/>
              <a:buChar char=""/>
            </a:pPr>
            <a:r>
              <a:rPr lang="zh-CN" altLang="en-US" sz="1600" dirty="0">
                <a:solidFill>
                  <a:srgbClr val="FFFFFF"/>
                </a:solidFill>
                <a:latin typeface="+mn-lt"/>
                <a:ea typeface="+mn-ea"/>
              </a:rPr>
              <a:t>微信小程序才做得到的事情</a:t>
            </a:r>
          </a:p>
        </p:txBody>
      </p:sp>
    </p:spTree>
    <p:extLst>
      <p:ext uri="{BB962C8B-B14F-4D97-AF65-F5344CB8AC3E}">
        <p14:creationId xmlns:p14="http://schemas.microsoft.com/office/powerpoint/2010/main" val="3863290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190</TotalTime>
  <Words>1070</Words>
  <Application>Microsoft Office PowerPoint</Application>
  <PresentationFormat>Widescreen</PresentationFormat>
  <Paragraphs>92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方正兰亭刊黑_GBK</vt:lpstr>
      <vt:lpstr>宋体</vt:lpstr>
      <vt:lpstr>微软雅黑</vt:lpstr>
      <vt:lpstr>Cambria</vt:lpstr>
      <vt:lpstr>Century Gothic</vt:lpstr>
      <vt:lpstr>Wingdings 2</vt:lpstr>
      <vt:lpstr>Quotable</vt:lpstr>
      <vt:lpstr>小程序小简介</vt:lpstr>
      <vt:lpstr>小程序出现的背景</vt:lpstr>
      <vt:lpstr>小程序的优点——很像开发一个APP</vt:lpstr>
      <vt:lpstr>小程序的缺点——不利于营销推广</vt:lpstr>
      <vt:lpstr>小程序的4大特性</vt:lpstr>
      <vt:lpstr>附近的小程序</vt:lpstr>
      <vt:lpstr>消息通知（鸡肋）</vt:lpstr>
      <vt:lpstr>微信客服（最有用）</vt:lpstr>
      <vt:lpstr>用户画像（精准营销）</vt:lpstr>
      <vt:lpstr>如何转发小程序</vt:lpstr>
      <vt:lpstr>案例分享  公司介绍类：附近特性</vt:lpstr>
      <vt:lpstr>公司产品展示类  微信客服特性</vt:lpstr>
      <vt:lpstr>商城类  京东、淘宝、拼多多</vt:lpstr>
      <vt:lpstr>工具类  摩拜单车</vt:lpstr>
      <vt:lpstr>微名片</vt:lpstr>
      <vt:lpstr>功能类  </vt:lpstr>
      <vt:lpstr>腾讯王卡申请</vt:lpstr>
      <vt:lpstr>建设银行  </vt:lpstr>
      <vt:lpstr>总结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Cai</dc:creator>
  <cp:lastModifiedBy>Steve Cai</cp:lastModifiedBy>
  <cp:revision>43</cp:revision>
  <dcterms:created xsi:type="dcterms:W3CDTF">2017-10-17T06:44:49Z</dcterms:created>
  <dcterms:modified xsi:type="dcterms:W3CDTF">2017-10-17T09:55:36Z</dcterms:modified>
</cp:coreProperties>
</file>